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00" r:id="rId2"/>
    <p:sldId id="312" r:id="rId3"/>
    <p:sldId id="319" r:id="rId4"/>
    <p:sldId id="260" r:id="rId5"/>
    <p:sldId id="266" r:id="rId6"/>
    <p:sldId id="278" r:id="rId7"/>
    <p:sldId id="275" r:id="rId8"/>
    <p:sldId id="268" r:id="rId9"/>
    <p:sldId id="276" r:id="rId10"/>
    <p:sldId id="277" r:id="rId11"/>
    <p:sldId id="261" r:id="rId12"/>
    <p:sldId id="289" r:id="rId13"/>
    <p:sldId id="290" r:id="rId14"/>
    <p:sldId id="294" r:id="rId15"/>
    <p:sldId id="291" r:id="rId16"/>
    <p:sldId id="273" r:id="rId17"/>
    <p:sldId id="269" r:id="rId18"/>
    <p:sldId id="295" r:id="rId19"/>
    <p:sldId id="264" r:id="rId20"/>
    <p:sldId id="279" r:id="rId21"/>
    <p:sldId id="281" r:id="rId22"/>
    <p:sldId id="282" r:id="rId23"/>
    <p:sldId id="301" r:id="rId24"/>
    <p:sldId id="302" r:id="rId25"/>
    <p:sldId id="304" r:id="rId26"/>
    <p:sldId id="262" r:id="rId27"/>
    <p:sldId id="267" r:id="rId28"/>
    <p:sldId id="270" r:id="rId29"/>
    <p:sldId id="271" r:id="rId30"/>
    <p:sldId id="272" r:id="rId31"/>
    <p:sldId id="305" r:id="rId32"/>
    <p:sldId id="316" r:id="rId33"/>
    <p:sldId id="309" r:id="rId34"/>
    <p:sldId id="263" r:id="rId35"/>
    <p:sldId id="307" r:id="rId36"/>
    <p:sldId id="308" r:id="rId37"/>
    <p:sldId id="259" r:id="rId38"/>
    <p:sldId id="265" r:id="rId39"/>
    <p:sldId id="311" r:id="rId40"/>
    <p:sldId id="310" r:id="rId41"/>
    <p:sldId id="258" r:id="rId42"/>
    <p:sldId id="287" r:id="rId43"/>
    <p:sldId id="317" r:id="rId44"/>
    <p:sldId id="313" r:id="rId45"/>
    <p:sldId id="315" r:id="rId4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D9630D1-3DE0-4E8E-BEF3-1E626D9CF5EC}" type="datetimeFigureOut">
              <a:rPr lang="es-ES"/>
              <a:pPr>
                <a:defRPr/>
              </a:pPr>
              <a:t>28/07/2014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1BEF83-DAAE-4524-8F32-83AEE3974F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75731-095B-4D98-AC2A-66DB8311F335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8CB7B-F90C-4916-BFBF-C2DD8CBCFFCA}" type="datetime1">
              <a:rPr lang="es-ES"/>
              <a:pPr>
                <a:defRPr/>
              </a:pPr>
              <a:t>28/07/2014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AECCE 2014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FBAAC-C675-4812-9F64-C6FE25CD5E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80370-D537-4D9C-A1ED-5E5A38D42F20}" type="datetime1">
              <a:rPr lang="es-ES"/>
              <a:pPr>
                <a:defRPr/>
              </a:pPr>
              <a:t>28/07/2014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AECCE 2014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A280D-E6AB-4116-8005-150DFFA39F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84D7-042C-4272-AC7F-DCD180E278ED}" type="datetime1">
              <a:rPr lang="es-ES"/>
              <a:pPr>
                <a:defRPr/>
              </a:pPr>
              <a:t>28/07/2014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AECCE 2014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3C087-978A-457E-BDF2-D9D9A6CC8A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CD69C-4C60-4689-B781-65E62233F8C8}" type="datetime1">
              <a:rPr lang="es-ES"/>
              <a:pPr>
                <a:defRPr/>
              </a:pPr>
              <a:t>28/07/2014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AECCE 2014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2515E-80F7-4BDD-9C01-93F5320A8A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E994-DFE1-4C14-AD7A-93165BF58A1E}" type="datetime1">
              <a:rPr lang="es-ES"/>
              <a:pPr>
                <a:defRPr/>
              </a:pPr>
              <a:t>28/07/2014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AECCE 2014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3A7E6-09E9-4254-A723-E1AC12E6F6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F336F-7457-4E55-B8BD-7ADDA842E4E3}" type="datetime1">
              <a:rPr lang="es-ES"/>
              <a:pPr>
                <a:defRPr/>
              </a:pPr>
              <a:t>28/07/2014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AECCE 2014 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9EC1E-B061-4EE4-97F8-39F22D1646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BF1F-6E49-40F9-8E07-2D25993C86FB}" type="datetime1">
              <a:rPr lang="es-ES"/>
              <a:pPr>
                <a:defRPr/>
              </a:pPr>
              <a:t>28/07/2014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AECCE 2014 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6A8E7-7212-4E69-B10F-D940AC4D1F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94875-08E6-4AA3-815C-28C7DB490491}" type="datetime1">
              <a:rPr lang="es-ES"/>
              <a:pPr>
                <a:defRPr/>
              </a:pPr>
              <a:t>28/07/2014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AECCE 2014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D898E-3B21-4D69-B6F8-3C0A16A38C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745F0-12FB-441B-94AC-BCF34A65524E}" type="datetime1">
              <a:rPr lang="es-ES"/>
              <a:pPr>
                <a:defRPr/>
              </a:pPr>
              <a:t>28/07/2014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AECCE 2014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CF78E-E37B-400B-BBB5-F8551090F3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DD088-ABCC-4764-993B-71DAECD3D385}" type="datetime1">
              <a:rPr lang="es-ES"/>
              <a:pPr>
                <a:defRPr/>
              </a:pPr>
              <a:t>28/07/2014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AECCE 2014 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3A056-4361-4A5C-9189-8FBB284D1C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95689-E28F-4383-933A-A26B88877877}" type="datetime1">
              <a:rPr lang="es-ES"/>
              <a:pPr>
                <a:defRPr/>
              </a:pPr>
              <a:t>28/07/2014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AECCE 2014 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496F4-92FE-4645-B80D-D414716F76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stretch>
            <a:fillRect l="60000" t="53000" r="-8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A1BB08-F5E0-4932-AFD1-82F8CB656DCE}" type="datetime1">
              <a:rPr lang="es-ES"/>
              <a:pPr>
                <a:defRPr/>
              </a:pPr>
              <a:t>28/07/2014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AECCE 2014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FD0B6E-ED4F-4F33-8FB9-A852947C46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pc="-150" dirty="0" smtClean="0">
                <a:solidFill>
                  <a:schemeClr val="tx2">
                    <a:lumMod val="75000"/>
                  </a:schemeClr>
                </a:solidFill>
              </a:rPr>
              <a:t>GUIA DE COLORES EN CONEJOS</a:t>
            </a:r>
            <a:endParaRPr lang="es-ES" dirty="0"/>
          </a:p>
        </p:txBody>
      </p:sp>
      <p:sp>
        <p:nvSpPr>
          <p:cNvPr id="14338" name="2 Marcador de contenido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es-ES" sz="2000" smtClean="0"/>
              <a:t>Esta es una Guía básica de las diferentes capas de colores que podemos encontrar en los conejos y su genética correspondiente según el color que presentan.</a:t>
            </a:r>
          </a:p>
          <a:p>
            <a:r>
              <a:rPr lang="es-ES" sz="2000" smtClean="0"/>
              <a:t>Las fotografías presentes en esta Guía son de conejos pertenecientes a miembros de la AECCE.</a:t>
            </a:r>
          </a:p>
          <a:p>
            <a:r>
              <a:rPr lang="es-ES" sz="2000" smtClean="0"/>
              <a:t>Esta Guía ha sido escrita y elaborada por Fernando Gili y Ruth San Segundo (Elconejo.net) con la colaboración de Javier López (La Fraga) para la AECCE.</a:t>
            </a:r>
          </a:p>
          <a:p>
            <a:pPr>
              <a:buFont typeface="Arial" charset="0"/>
              <a:buNone/>
            </a:pPr>
            <a:endParaRPr lang="es-E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9000" y="6000750"/>
            <a:ext cx="2376488" cy="1006475"/>
          </a:xfrm>
        </p:spPr>
        <p:txBody>
          <a:bodyPr/>
          <a:lstStyle/>
          <a:p>
            <a:pPr>
              <a:defRPr/>
            </a:pPr>
            <a:r>
              <a:rPr lang="es-ES" dirty="0"/>
              <a:t>AECCE 2014</a:t>
            </a:r>
          </a:p>
          <a:p>
            <a:pPr>
              <a:defRPr/>
            </a:pPr>
            <a:endParaRPr lang="es-ES" dirty="0"/>
          </a:p>
        </p:txBody>
      </p:sp>
      <p:pic>
        <p:nvPicPr>
          <p:cNvPr id="14340" name="4 Imagen" descr="Logo AECC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485775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5 Imagen" descr="140361852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4286250"/>
            <a:ext cx="2362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smtClean="0"/>
              <a:t>Lilac</a:t>
            </a:r>
            <a:br>
              <a:rPr lang="es-ES" sz="4000" smtClean="0"/>
            </a:br>
            <a:r>
              <a:rPr lang="es-ES" sz="4000" smtClean="0"/>
              <a:t>aabbC_ddE_</a:t>
            </a:r>
          </a:p>
        </p:txBody>
      </p:sp>
      <p:pic>
        <p:nvPicPr>
          <p:cNvPr id="24578" name="3 Marcador de contenido" descr="lilac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1575" y="1600200"/>
            <a:ext cx="6800850" cy="4525963"/>
          </a:xfrm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Grupo 2: Sombreados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Muestran una transición gradual del color básico, normalmente de oscuro a claro.  Los colores generalmente se oscurecen en la nariz, orejas, patas, ojos y cola .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smtClean="0"/>
              <a:t>Black Tort </a:t>
            </a:r>
            <a:br>
              <a:rPr lang="es-ES" sz="4000" smtClean="0"/>
            </a:br>
            <a:r>
              <a:rPr lang="es-ES" sz="4000" smtClean="0"/>
              <a:t>aaB_C_D_ee</a:t>
            </a:r>
          </a:p>
        </p:txBody>
      </p:sp>
      <p:pic>
        <p:nvPicPr>
          <p:cNvPr id="26626" name="4 Marcador de contenido" descr="10251945_679327968798673_9069866430142527621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98563" y="1600200"/>
            <a:ext cx="6746875" cy="452596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smtClean="0"/>
              <a:t>Blue Tort (Beige)</a:t>
            </a:r>
            <a:br>
              <a:rPr lang="es-ES" sz="4000" smtClean="0"/>
            </a:br>
            <a:r>
              <a:rPr lang="es-ES" sz="4000" smtClean="0"/>
              <a:t>aaB_C_ddee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  <p:pic>
        <p:nvPicPr>
          <p:cNvPr id="27651" name="6 Marcador de contenido" descr="1545750_623742777663323_1556769905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600200"/>
            <a:ext cx="6715125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smtClean="0"/>
              <a:t>Siamés Sable</a:t>
            </a:r>
            <a:br>
              <a:rPr lang="es-ES" sz="4000" smtClean="0"/>
            </a:br>
            <a:r>
              <a:rPr lang="es-ES" sz="4000" smtClean="0"/>
              <a:t>aaB_cchl_D_E_</a:t>
            </a:r>
          </a:p>
        </p:txBody>
      </p:sp>
      <p:pic>
        <p:nvPicPr>
          <p:cNvPr id="28674" name="5 Marcador de contenido" descr="2690703_ori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66813" y="1600200"/>
            <a:ext cx="6810375" cy="4525963"/>
          </a:xfrm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smtClean="0"/>
              <a:t>Chocolate Tort</a:t>
            </a:r>
            <a:br>
              <a:rPr lang="es-ES" sz="4000" smtClean="0"/>
            </a:br>
            <a:r>
              <a:rPr lang="es-ES" sz="4000" smtClean="0"/>
              <a:t>	aabbC_D_ee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  <p:pic>
        <p:nvPicPr>
          <p:cNvPr id="29699" name="6 Marcador de contenido" descr="1782050_683643568364836_1928375209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03325" y="1600200"/>
            <a:ext cx="6737350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smtClean="0"/>
              <a:t>Sable Point </a:t>
            </a:r>
            <a:br>
              <a:rPr lang="es-ES" sz="4000" smtClean="0"/>
            </a:br>
            <a:r>
              <a:rPr lang="es-ES" sz="4000" smtClean="0"/>
              <a:t>aaB_cchl_D_ee</a:t>
            </a:r>
          </a:p>
        </p:txBody>
      </p:sp>
      <p:pic>
        <p:nvPicPr>
          <p:cNvPr id="30722" name="4 Marcador de contenido" descr="1545753_621475131250624_216013091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98563" y="1600200"/>
            <a:ext cx="6746875" cy="4525963"/>
          </a:xfrm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smtClean="0"/>
              <a:t>Smoke Pearl </a:t>
            </a:r>
            <a:br>
              <a:rPr lang="es-ES" sz="4000" smtClean="0"/>
            </a:br>
            <a:r>
              <a:rPr lang="es-ES" sz="4000" smtClean="0"/>
              <a:t>aaB_cchl_ddE_</a:t>
            </a:r>
          </a:p>
        </p:txBody>
      </p:sp>
      <p:pic>
        <p:nvPicPr>
          <p:cNvPr id="31746" name="4 Marcador de contenido" descr="10390926_734502873278905_6256956009899690912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08225" y="1600200"/>
            <a:ext cx="4525963" cy="4525963"/>
          </a:xfrm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Grupo 3: AGOUTI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El pelo tiene 3 o mas bandas de color con un corte pronunciado entre cada color. La zona alrededor de la nariz, dentro de las orejas, y superficie del vientre son más claras, y en algunos casos blancas.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smtClean="0"/>
              <a:t>Color silvestre (Chestnut Agouti)</a:t>
            </a:r>
            <a:br>
              <a:rPr lang="es-ES" sz="4000" smtClean="0"/>
            </a:br>
            <a:r>
              <a:rPr lang="es-ES" sz="4000" smtClean="0"/>
              <a:t>A_B_C_D_E_</a:t>
            </a:r>
          </a:p>
        </p:txBody>
      </p:sp>
      <p:pic>
        <p:nvPicPr>
          <p:cNvPr id="33794" name="5 Marcador de contenido" descr="kayla y no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03325" y="1600200"/>
            <a:ext cx="6737350" cy="4525963"/>
          </a:xfrm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Los 5 grupos de Color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010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85908"/>
                <a:gridCol w="1605932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Grupo 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Grupo 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Grupo 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Grupo 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Grupo 5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Sólidos (</a:t>
                      </a:r>
                      <a:r>
                        <a:rPr lang="es-ES" dirty="0" err="1" smtClean="0"/>
                        <a:t>Self</a:t>
                      </a:r>
                      <a:r>
                        <a:rPr lang="es-ES" dirty="0" smtClean="0"/>
                        <a:t>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Sombreados (</a:t>
                      </a:r>
                      <a:r>
                        <a:rPr lang="es-ES" dirty="0" err="1" smtClean="0"/>
                        <a:t>shaded</a:t>
                      </a:r>
                      <a:r>
                        <a:rPr lang="es-ES" dirty="0" smtClean="0"/>
                        <a:t>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Agoutis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Tan (Fuego)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Otras Variedades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smtClean="0"/>
              <a:t>Opal</a:t>
            </a:r>
            <a:br>
              <a:rPr lang="es-ES" sz="4000" smtClean="0"/>
            </a:br>
            <a:r>
              <a:rPr lang="es-ES" sz="4000" smtClean="0"/>
              <a:t>A_B_C_ddE_</a:t>
            </a:r>
          </a:p>
        </p:txBody>
      </p:sp>
      <p:pic>
        <p:nvPicPr>
          <p:cNvPr id="34818" name="4 Marcador de contenido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65338" y="1600200"/>
            <a:ext cx="5013325" cy="452596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smtClean="0"/>
              <a:t>Lynx</a:t>
            </a:r>
            <a:br>
              <a:rPr lang="es-ES" sz="4000" smtClean="0"/>
            </a:br>
            <a:r>
              <a:rPr lang="es-ES" sz="4000" smtClean="0"/>
              <a:t>A_bbC_ddE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  <p:pic>
        <p:nvPicPr>
          <p:cNvPr id="35843" name="6 Marcador de contenido" descr="1503399_513274322115964_1136969353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95425" y="1600200"/>
            <a:ext cx="6153150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smtClean="0"/>
              <a:t>Chinchilla </a:t>
            </a:r>
            <a:br>
              <a:rPr lang="es-ES" sz="4000" smtClean="0"/>
            </a:br>
            <a:r>
              <a:rPr lang="es-ES" sz="4000" smtClean="0"/>
              <a:t>A_B_cchd_D_E_</a:t>
            </a:r>
          </a:p>
        </p:txBody>
      </p:sp>
      <p:pic>
        <p:nvPicPr>
          <p:cNvPr id="36866" name="4 Marcador de contenido" descr="image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62138" y="1600200"/>
            <a:ext cx="5419725" cy="452596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Naranja</a:t>
            </a:r>
            <a:br>
              <a:rPr lang="es-ES" dirty="0" smtClean="0"/>
            </a:br>
            <a:r>
              <a:rPr lang="es-ES" dirty="0" err="1" smtClean="0"/>
              <a:t>A_B_C_D_ee</a:t>
            </a:r>
            <a:endParaRPr lang="es-ES" dirty="0"/>
          </a:p>
        </p:txBody>
      </p:sp>
      <p:pic>
        <p:nvPicPr>
          <p:cNvPr id="37890" name="4 Marcador de contenido" descr="10494788_782568845097385_6648759753064039861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600200"/>
            <a:ext cx="6769100" cy="452596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smtClean="0"/>
              <a:t>Rojo</a:t>
            </a:r>
            <a:br>
              <a:rPr lang="es-ES" sz="4000" smtClean="0"/>
            </a:br>
            <a:r>
              <a:rPr lang="es-ES" sz="4000" smtClean="0"/>
              <a:t>A_B_C_D_ee ww +++</a:t>
            </a:r>
          </a:p>
        </p:txBody>
      </p:sp>
      <p:pic>
        <p:nvPicPr>
          <p:cNvPr id="38914" name="4 Marcador de contenido" descr="581692_543648039033334_205769809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1575" y="1600200"/>
            <a:ext cx="6800850" cy="4525963"/>
          </a:xfrm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smtClean="0"/>
              <a:t>Frosty</a:t>
            </a:r>
            <a:br>
              <a:rPr lang="es-ES" sz="4000" smtClean="0"/>
            </a:br>
            <a:r>
              <a:rPr lang="es-ES" sz="4000" smtClean="0"/>
              <a:t>A_B_cchd_ee</a:t>
            </a:r>
          </a:p>
        </p:txBody>
      </p:sp>
      <p:pic>
        <p:nvPicPr>
          <p:cNvPr id="39938" name="6 Marcador de contenido" descr="7044495_ori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1575" y="1600200"/>
            <a:ext cx="6800850" cy="4525963"/>
          </a:xfrm>
        </p:spPr>
      </p:pic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Grupo 4: Tan (Fuego)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400" smtClean="0">
                <a:solidFill>
                  <a:srgbClr val="898989"/>
                </a:solidFill>
              </a:rPr>
              <a:t>Presentan en pecho, interior de las orejas, nuca y flancos de color rojizo, tostado o blanco.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Negro fuego</a:t>
            </a:r>
            <a:br>
              <a:rPr lang="es-ES" dirty="0" smtClean="0"/>
            </a:br>
            <a:r>
              <a:rPr lang="es-ES" dirty="0" err="1" smtClean="0"/>
              <a:t>at_B_C_D_E</a:t>
            </a:r>
            <a:r>
              <a:rPr lang="es-ES" dirty="0" smtClean="0"/>
              <a:t>_</a:t>
            </a:r>
            <a:endParaRPr lang="es-ES" dirty="0"/>
          </a:p>
        </p:txBody>
      </p:sp>
      <p:pic>
        <p:nvPicPr>
          <p:cNvPr id="41986" name="4 Marcador de contenido" descr="10455126_547744018668994_47895555239170768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7925" y="1600200"/>
            <a:ext cx="6788150" cy="4525963"/>
          </a:xfrm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Azul Fuego</a:t>
            </a:r>
            <a:br>
              <a:rPr lang="es-ES" dirty="0" smtClean="0"/>
            </a:br>
            <a:r>
              <a:rPr lang="es-ES" dirty="0" err="1" smtClean="0"/>
              <a:t>at_B_C_ddE</a:t>
            </a:r>
            <a:r>
              <a:rPr lang="es-ES" dirty="0" smtClean="0"/>
              <a:t>_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Chocolate Fuego</a:t>
            </a:r>
            <a:br>
              <a:rPr lang="es-ES" dirty="0" smtClean="0"/>
            </a:br>
            <a:r>
              <a:rPr lang="es-ES" dirty="0" err="1" smtClean="0"/>
              <a:t>at_bbC_D_E</a:t>
            </a:r>
            <a:r>
              <a:rPr lang="es-ES" dirty="0" smtClean="0"/>
              <a:t>_</a:t>
            </a:r>
            <a:endParaRPr lang="es-ES" dirty="0"/>
          </a:p>
        </p:txBody>
      </p:sp>
      <p:pic>
        <p:nvPicPr>
          <p:cNvPr id="44034" name="5 Marcador de contenido" descr="1619325_667083590023111_474903828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1575" y="1600200"/>
            <a:ext cx="6800850" cy="4525963"/>
          </a:xfrm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  <p:pic>
        <p:nvPicPr>
          <p:cNvPr id="17410" name="2 Imagen" descr="a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357188"/>
            <a:ext cx="6945313" cy="571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Lilac fuego</a:t>
            </a:r>
            <a:br>
              <a:rPr lang="es-ES" dirty="0" smtClean="0"/>
            </a:br>
            <a:r>
              <a:rPr lang="es-ES" dirty="0" err="1" smtClean="0"/>
              <a:t>at_bbC_D_ee</a:t>
            </a:r>
            <a:endParaRPr lang="es-ES" dirty="0"/>
          </a:p>
        </p:txBody>
      </p:sp>
      <p:pic>
        <p:nvPicPr>
          <p:cNvPr id="45058" name="3 Marcador de contenido" descr="10469412_712647095466760_3476454915552645248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7925" y="1600200"/>
            <a:ext cx="6788150" cy="4525963"/>
          </a:xfrm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smtClean="0"/>
              <a:t>Sable marten</a:t>
            </a:r>
            <a:br>
              <a:rPr lang="es-ES" sz="4000" smtClean="0"/>
            </a:br>
            <a:r>
              <a:rPr lang="es-ES" sz="4000" smtClean="0"/>
              <a:t> at_B_cchl_D_E_ </a:t>
            </a:r>
            <a:br>
              <a:rPr lang="es-ES" sz="4000" smtClean="0"/>
            </a:br>
            <a:endParaRPr lang="es-ES" sz="4000" smtClean="0"/>
          </a:p>
        </p:txBody>
      </p:sp>
      <p:pic>
        <p:nvPicPr>
          <p:cNvPr id="46082" name="3 Marcador de contenido" descr="10394024_759823100705293_4157441239863911017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4225" y="1600200"/>
            <a:ext cx="5035550" cy="4525963"/>
          </a:xfrm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smtClean="0"/>
              <a:t>Chocolate Tan</a:t>
            </a:r>
            <a:br>
              <a:rPr lang="es-ES" sz="4000" smtClean="0"/>
            </a:br>
            <a:r>
              <a:rPr lang="es-ES" sz="4000" smtClean="0"/>
              <a:t>at_bbC_D_E_ww ++++</a:t>
            </a:r>
          </a:p>
        </p:txBody>
      </p:sp>
      <p:pic>
        <p:nvPicPr>
          <p:cNvPr id="47106" name="4 Marcador de contenido" descr="choco Tan macho frent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1600200"/>
            <a:ext cx="5572125" cy="452596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/>
              <a:t>Grupo 5: Otras Variedades de color</a:t>
            </a:r>
          </a:p>
        </p:txBody>
      </p:sp>
      <p:sp>
        <p:nvSpPr>
          <p:cNvPr id="48132" name="2 CuadroTexto"/>
          <p:cNvSpPr txBox="1">
            <a:spLocks noChangeArrowheads="1"/>
          </p:cNvSpPr>
          <p:nvPr/>
        </p:nvSpPr>
        <p:spPr bwMode="auto">
          <a:xfrm>
            <a:off x="684213" y="3933825"/>
            <a:ext cx="7786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Estos conejos presentan diferentes marcas características en su cuerpo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Arlequín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2100" b="1" smtClean="0">
                <a:solidFill>
                  <a:schemeClr val="tx1"/>
                </a:solidFill>
              </a:rPr>
              <a:t>Arlequín</a:t>
            </a:r>
          </a:p>
          <a:p>
            <a:pPr>
              <a:lnSpc>
                <a:spcPct val="80000"/>
              </a:lnSpc>
            </a:pPr>
            <a:r>
              <a:rPr lang="es-ES" sz="2100" smtClean="0">
                <a:solidFill>
                  <a:schemeClr val="tx1"/>
                </a:solidFill>
              </a:rPr>
              <a:t>El gen arlequín produce la separación en bandas del pigmento negro, produciendo líneas de color negro entremezcladas en medio del color normal del manto.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/>
              <a:t>Arlequín naranja </a:t>
            </a:r>
            <a:r>
              <a:rPr lang="es-ES" sz="4000" dirty="0" smtClean="0"/>
              <a:t>y negro</a:t>
            </a:r>
            <a:r>
              <a:rPr lang="es-ES" sz="4000" dirty="0" smtClean="0"/>
              <a:t>.</a:t>
            </a: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4000" dirty="0" smtClean="0"/>
              <a:t>A_B_C_D_ </a:t>
            </a:r>
            <a:r>
              <a:rPr lang="es-ES" sz="4000" dirty="0" err="1" smtClean="0"/>
              <a:t>ej</a:t>
            </a:r>
            <a:r>
              <a:rPr lang="es-ES" sz="4000" dirty="0" smtClean="0"/>
              <a:t> e</a:t>
            </a:r>
          </a:p>
        </p:txBody>
      </p:sp>
      <p:pic>
        <p:nvPicPr>
          <p:cNvPr id="50178" name="3 Marcador de contenido" descr="IMG_060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628775"/>
            <a:ext cx="6788150" cy="4525963"/>
          </a:xfrm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err="1" smtClean="0"/>
              <a:t>Magpie</a:t>
            </a:r>
            <a:r>
              <a:rPr lang="es-ES" sz="4000" dirty="0" smtClean="0"/>
              <a:t> </a:t>
            </a:r>
            <a:r>
              <a:rPr lang="es-ES" sz="4000" dirty="0" err="1" smtClean="0"/>
              <a:t>Arlequin</a:t>
            </a: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4000" dirty="0" err="1" smtClean="0"/>
              <a:t>A_B_cchd_D_ej</a:t>
            </a:r>
            <a:r>
              <a:rPr lang="es-ES" sz="4000" dirty="0" smtClean="0"/>
              <a:t> </a:t>
            </a:r>
            <a:r>
              <a:rPr lang="es-ES" sz="4000" dirty="0" err="1" smtClean="0"/>
              <a:t>ej</a:t>
            </a:r>
            <a:endParaRPr lang="es-ES" sz="4000" dirty="0" smtClean="0"/>
          </a:p>
        </p:txBody>
      </p:sp>
      <p:pic>
        <p:nvPicPr>
          <p:cNvPr id="51202" name="3 Marcador de contenido" descr="1476168_651850814877445_321707306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03325" y="1600200"/>
            <a:ext cx="6737350" cy="4525963"/>
          </a:xfrm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mtClean="0">
                <a:solidFill>
                  <a:srgbClr val="000000"/>
                </a:solidFill>
              </a:rPr>
              <a:t>Broken (Manchados)</a:t>
            </a:r>
          </a:p>
        </p:txBody>
      </p:sp>
      <p:sp>
        <p:nvSpPr>
          <p:cNvPr id="11" name="10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1500" b="1" smtClean="0">
                <a:solidFill>
                  <a:schemeClr val="tx1"/>
                </a:solidFill>
              </a:rPr>
              <a:t>Manchados (Broken)</a:t>
            </a:r>
          </a:p>
          <a:p>
            <a:pPr>
              <a:lnSpc>
                <a:spcPct val="80000"/>
              </a:lnSpc>
            </a:pPr>
            <a:r>
              <a:rPr lang="es-ES" sz="1500" smtClean="0">
                <a:solidFill>
                  <a:schemeClr val="tx1"/>
                </a:solidFill>
              </a:rPr>
              <a:t>Los colores manchados son cualquier color reconocido en combinación con el blanco. Deben presentar al menos un 10% de color en combinación con el blanco. Los tricolores también pertenecen a este grupo. Se da preferencia a las marcas de la nariz, alrededor de los ojos y orejas.</a:t>
            </a:r>
          </a:p>
          <a:p>
            <a:pPr>
              <a:lnSpc>
                <a:spcPct val="80000"/>
              </a:lnSpc>
            </a:pPr>
            <a:endParaRPr lang="es-ES_tradnl" sz="15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ES_tradnl" sz="1500" smtClean="0">
                <a:solidFill>
                  <a:schemeClr val="tx1"/>
                </a:solidFill>
              </a:rPr>
              <a:t>* Las siguientes fotografías son algunos ejemplos de colores manchados*</a:t>
            </a:r>
            <a:endParaRPr lang="es-ES" sz="1500" smtClean="0">
              <a:solidFill>
                <a:schemeClr val="tx1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smtClean="0"/>
              <a:t>Naranja manchado (Broken Orange)</a:t>
            </a:r>
            <a:br>
              <a:rPr lang="es-ES" sz="4000" smtClean="0"/>
            </a:br>
            <a:r>
              <a:rPr lang="es-ES" sz="4000" smtClean="0"/>
              <a:t>A_B_C_D_ee En en</a:t>
            </a:r>
          </a:p>
        </p:txBody>
      </p:sp>
      <p:pic>
        <p:nvPicPr>
          <p:cNvPr id="53250" name="5 Marcador de contenido" descr="1619190_714105381943732_440009633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63725" y="1600200"/>
            <a:ext cx="5416550" cy="4525963"/>
          </a:xfrm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smtClean="0"/>
              <a:t>Negro manchado ( Broken black)</a:t>
            </a:r>
            <a:br>
              <a:rPr lang="es-ES" sz="4000" smtClean="0"/>
            </a:br>
            <a:r>
              <a:rPr lang="es-ES" sz="4000" smtClean="0"/>
              <a:t>aa B_C_D_E_ En en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  <p:pic>
        <p:nvPicPr>
          <p:cNvPr id="54275" name="6 Marcador de contenido" descr="IMG_887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7925" y="1600200"/>
            <a:ext cx="6788150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Grupo 1: Sólidos (</a:t>
            </a:r>
            <a:r>
              <a:rPr lang="es-ES" dirty="0" err="1" smtClean="0"/>
              <a:t>self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Los conejos de color sólido tienen un solo color por todo el cuerpo uniformemente distribuido. No pueden tener pelos dispersos o manchas de color blanco.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Título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s-ES" sz="4000" smtClean="0"/>
              <a:t>Tricolor </a:t>
            </a:r>
            <a:br>
              <a:rPr lang="es-ES" sz="4000" smtClean="0"/>
            </a:br>
            <a:r>
              <a:rPr lang="es-ES" sz="4000" smtClean="0"/>
              <a:t>A_B_C_D_ej e En en</a:t>
            </a:r>
          </a:p>
        </p:txBody>
      </p:sp>
      <p:pic>
        <p:nvPicPr>
          <p:cNvPr id="55298" name="4 Marcador de contenido" descr="IMG_954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7925" y="1600200"/>
            <a:ext cx="6788150" cy="452596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HIMALAYA</a:t>
            </a:r>
            <a:endParaRPr lang="es-ES" dirty="0"/>
          </a:p>
        </p:txBody>
      </p: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1500" b="1" smtClean="0">
                <a:solidFill>
                  <a:schemeClr val="tx1"/>
                </a:solidFill>
              </a:rPr>
              <a:t>Himalaya</a:t>
            </a:r>
          </a:p>
          <a:p>
            <a:pPr>
              <a:lnSpc>
                <a:spcPct val="80000"/>
              </a:lnSpc>
            </a:pPr>
            <a:r>
              <a:rPr lang="es-ES" sz="1500" smtClean="0">
                <a:solidFill>
                  <a:schemeClr val="tx1"/>
                </a:solidFill>
              </a:rPr>
              <a:t>El color sólo aparece en zonas distales del cuerpo:  orejas,  nariz, puntas de las patas y rabo. El resto del cuerpo es blanco. </a:t>
            </a:r>
          </a:p>
          <a:p>
            <a:pPr>
              <a:lnSpc>
                <a:spcPct val="80000"/>
              </a:lnSpc>
            </a:pPr>
            <a:endParaRPr lang="es-ES_tradnl" sz="15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ES_tradnl" sz="1500" smtClean="0">
                <a:solidFill>
                  <a:schemeClr val="tx1"/>
                </a:solidFill>
              </a:rPr>
              <a:t>* Las siguientes fotografías son de un ejemplar Himalaya*</a:t>
            </a:r>
            <a:endParaRPr lang="es-ES" sz="15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s-ES" sz="15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s-ES" sz="1500" smtClean="0">
              <a:solidFill>
                <a:schemeClr val="tx1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smtClean="0"/>
              <a:t>Chocolate Himalaya</a:t>
            </a:r>
            <a:br>
              <a:rPr lang="es-ES" sz="4000" smtClean="0"/>
            </a:br>
            <a:r>
              <a:rPr lang="es-ES" sz="4000" smtClean="0"/>
              <a:t>aa bb ch_D_E_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  <p:pic>
        <p:nvPicPr>
          <p:cNvPr id="57347" name="6 Marcador de contenido" descr="IMG_8301.CR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2688" y="1600200"/>
            <a:ext cx="6778625" cy="4525963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  <p:sp>
        <p:nvSpPr>
          <p:cNvPr id="5" name="6 Título"/>
          <p:cNvSpPr>
            <a:spLocks noGrp="1"/>
          </p:cNvSpPr>
          <p:nvPr>
            <p:ph idx="4294967295"/>
          </p:nvPr>
        </p:nvSpPr>
        <p:spPr>
          <a:xfrm>
            <a:off x="1785938" y="1857375"/>
            <a:ext cx="5500687" cy="9286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es-ES_tradnl" smtClean="0">
                <a:solidFill>
                  <a:srgbClr val="000000"/>
                </a:solidFill>
              </a:rPr>
              <a:t>Patrón Holandés (Dutch)</a:t>
            </a: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58371" name="5 CuadroTexto"/>
          <p:cNvSpPr txBox="1">
            <a:spLocks noChangeArrowheads="1"/>
          </p:cNvSpPr>
          <p:nvPr/>
        </p:nvSpPr>
        <p:spPr bwMode="auto">
          <a:xfrm>
            <a:off x="1857375" y="3071813"/>
            <a:ext cx="55006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latin typeface="Calibri" pitchFamily="34" charset="0"/>
              </a:rPr>
              <a:t>El Patrón Holandés crea franjas blancas en la cabeza, y en forma de collar en el tercio anterior. Cuanto más perfecto sea el corte entre los colores mejor valoración tendrá. </a:t>
            </a:r>
            <a:endParaRPr lang="es-E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smtClean="0"/>
              <a:t>Patrón Holandes azul</a:t>
            </a:r>
            <a:br>
              <a:rPr lang="es-ES" sz="4000" smtClean="0"/>
            </a:br>
            <a:r>
              <a:rPr lang="es-ES" sz="4000" smtClean="0"/>
              <a:t>aa B_ C_ dd du du</a:t>
            </a:r>
          </a:p>
        </p:txBody>
      </p:sp>
      <p:pic>
        <p:nvPicPr>
          <p:cNvPr id="59394" name="4 Marcador de contenido" descr="IMG_1390.CR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628775"/>
            <a:ext cx="6794500" cy="452596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Patrón Hotot</a:t>
            </a:r>
          </a:p>
        </p:txBody>
      </p:sp>
      <p:sp>
        <p:nvSpPr>
          <p:cNvPr id="6041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BLANCO DE OJOS AZULES (BEW)</a:t>
            </a:r>
            <a:br>
              <a:rPr lang="es-ES" dirty="0" smtClean="0"/>
            </a:br>
            <a:r>
              <a:rPr lang="es-ES" dirty="0" smtClean="0"/>
              <a:t>_ _ _ _ _</a:t>
            </a:r>
            <a:r>
              <a:rPr lang="es-ES" dirty="0" err="1" smtClean="0"/>
              <a:t>vv</a:t>
            </a:r>
            <a:endParaRPr lang="es-ES" dirty="0"/>
          </a:p>
        </p:txBody>
      </p:sp>
      <p:pic>
        <p:nvPicPr>
          <p:cNvPr id="19458" name="7 Marcador de contenido" descr="1526917_661225400608930_1882532937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628775"/>
            <a:ext cx="6664325" cy="4525963"/>
          </a:xfrm>
        </p:spPr>
      </p:pic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smtClean="0"/>
              <a:t/>
            </a:r>
            <a:br>
              <a:rPr lang="es-ES" sz="4000" smtClean="0"/>
            </a:br>
            <a:r>
              <a:rPr lang="es-ES" sz="4000" smtClean="0"/>
              <a:t>BLANCO DE OJOS ROJOS (REW)</a:t>
            </a:r>
            <a:br>
              <a:rPr lang="es-ES" sz="4000" smtClean="0"/>
            </a:br>
            <a:r>
              <a:rPr lang="es-ES" sz="4000" smtClean="0"/>
              <a:t>_  _ cc_ _</a:t>
            </a:r>
            <a:br>
              <a:rPr lang="es-ES" sz="4000" smtClean="0"/>
            </a:br>
            <a:endParaRPr lang="es-ES" sz="4000" smtClean="0"/>
          </a:p>
        </p:txBody>
      </p:sp>
      <p:pic>
        <p:nvPicPr>
          <p:cNvPr id="20482" name="4 Marcador de contenido" descr="10337738_735076983216872_2800406578642925044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03325" y="1600200"/>
            <a:ext cx="6737350" cy="4525963"/>
          </a:xfrm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Negro</a:t>
            </a:r>
            <a:br>
              <a:rPr lang="es-ES" dirty="0" smtClean="0"/>
            </a:br>
            <a:r>
              <a:rPr lang="es-ES" dirty="0" err="1" smtClean="0"/>
              <a:t>aaB_C_D_E</a:t>
            </a:r>
            <a:r>
              <a:rPr lang="es-ES" dirty="0" smtClean="0"/>
              <a:t>_</a:t>
            </a:r>
            <a:endParaRPr lang="es-ES" dirty="0"/>
          </a:p>
        </p:txBody>
      </p:sp>
      <p:pic>
        <p:nvPicPr>
          <p:cNvPr id="21506" name="4 Marcador de contenido" descr="10294350_723575084371684_66621840213661161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628775"/>
            <a:ext cx="6737350" cy="452596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Azul</a:t>
            </a:r>
            <a:br>
              <a:rPr lang="es-ES" dirty="0" smtClean="0"/>
            </a:br>
            <a:r>
              <a:rPr lang="es-ES" dirty="0" err="1" smtClean="0"/>
              <a:t>aaB_C_ddE</a:t>
            </a:r>
            <a:r>
              <a:rPr lang="es-ES" dirty="0" smtClean="0"/>
              <a:t>_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  <p:pic>
        <p:nvPicPr>
          <p:cNvPr id="22531" name="6 Marcador de contenido" descr="blu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1575" y="1600200"/>
            <a:ext cx="6800850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smtClean="0"/>
              <a:t>Chocolate</a:t>
            </a:r>
            <a:br>
              <a:rPr lang="es-ES" sz="4000" smtClean="0"/>
            </a:br>
            <a:r>
              <a:rPr lang="es-ES" sz="4000" smtClean="0"/>
              <a:t>aabbC_D_E_</a:t>
            </a:r>
          </a:p>
        </p:txBody>
      </p:sp>
      <p:pic>
        <p:nvPicPr>
          <p:cNvPr id="23554" name="3 Marcador de contenido" descr="10001413_718480828214443_7903102642336848708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03325" y="1600200"/>
            <a:ext cx="6737350" cy="4525963"/>
          </a:xfrm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AECCE 2014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614</Words>
  <Application>Microsoft Office PowerPoint</Application>
  <PresentationFormat>Presentación en pantalla (4:3)</PresentationFormat>
  <Paragraphs>119</Paragraphs>
  <Slides>45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Tema de Office</vt:lpstr>
      <vt:lpstr>GUIA DE COLORES EN CONEJOS</vt:lpstr>
      <vt:lpstr>Los 5 grupos de Color</vt:lpstr>
      <vt:lpstr>Diapositiva 3</vt:lpstr>
      <vt:lpstr>Grupo 1: Sólidos (self)</vt:lpstr>
      <vt:lpstr>BLANCO DE OJOS AZULES (BEW) _ _ _ _ _vv</vt:lpstr>
      <vt:lpstr> BLANCO DE OJOS ROJOS (REW) _  _ cc_ _ </vt:lpstr>
      <vt:lpstr>Negro aaB_C_D_E_</vt:lpstr>
      <vt:lpstr>Azul aaB_C_ddE_</vt:lpstr>
      <vt:lpstr>Chocolate aabbC_D_E_</vt:lpstr>
      <vt:lpstr>Lilac aabbC_ddE_</vt:lpstr>
      <vt:lpstr>Grupo 2: Sombreados</vt:lpstr>
      <vt:lpstr>Black Tort  aaB_C_D_ee</vt:lpstr>
      <vt:lpstr>Blue Tort (Beige) aaB_C_ddee</vt:lpstr>
      <vt:lpstr>Siamés Sable aaB_cchl_D_E_</vt:lpstr>
      <vt:lpstr>Chocolate Tort  aabbC_D_ee</vt:lpstr>
      <vt:lpstr>Sable Point  aaB_cchl_D_ee</vt:lpstr>
      <vt:lpstr>Smoke Pearl  aaB_cchl_ddE_</vt:lpstr>
      <vt:lpstr>Grupo 3: AGOUTI</vt:lpstr>
      <vt:lpstr>Color silvestre (Chestnut Agouti) A_B_C_D_E_</vt:lpstr>
      <vt:lpstr>Opal A_B_C_ddE_</vt:lpstr>
      <vt:lpstr>Lynx A_bbC_ddE</vt:lpstr>
      <vt:lpstr>Chinchilla  A_B_cchd_D_E_</vt:lpstr>
      <vt:lpstr>Naranja A_B_C_D_ee</vt:lpstr>
      <vt:lpstr>Rojo A_B_C_D_ee ww +++</vt:lpstr>
      <vt:lpstr>Frosty A_B_cchd_ee</vt:lpstr>
      <vt:lpstr>Grupo 4: Tan (Fuego)</vt:lpstr>
      <vt:lpstr>Negro fuego at_B_C_D_E_</vt:lpstr>
      <vt:lpstr>Azul Fuego at_B_C_ddE_</vt:lpstr>
      <vt:lpstr>Chocolate Fuego at_bbC_D_E_</vt:lpstr>
      <vt:lpstr>Lilac fuego at_bbC_D_ee</vt:lpstr>
      <vt:lpstr>Sable marten  at_B_cchl_D_E_  </vt:lpstr>
      <vt:lpstr>Chocolate Tan at_bbC_D_E_ww ++++</vt:lpstr>
      <vt:lpstr>Diapositiva 33</vt:lpstr>
      <vt:lpstr>Arlequín </vt:lpstr>
      <vt:lpstr>Arlequín naranja y negro. A_B_C_D_ ej e</vt:lpstr>
      <vt:lpstr>Magpie Arlequin A_B_cchd_D_ej ej</vt:lpstr>
      <vt:lpstr>Broken (Manchados)</vt:lpstr>
      <vt:lpstr>Naranja manchado (Broken Orange) A_B_C_D_ee En en</vt:lpstr>
      <vt:lpstr>Negro manchado ( Broken black) aa B_C_D_E_ En en</vt:lpstr>
      <vt:lpstr>Tricolor  A_B_C_D_ej e En en</vt:lpstr>
      <vt:lpstr>HIMALAYA</vt:lpstr>
      <vt:lpstr>Chocolate Himalaya aa bb ch_D_E_</vt:lpstr>
      <vt:lpstr>Diapositiva 43</vt:lpstr>
      <vt:lpstr>Patrón Holandes azul aa B_ C_ dd du du</vt:lpstr>
      <vt:lpstr>Patrón Hotot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juan gili</cp:lastModifiedBy>
  <cp:revision>140</cp:revision>
  <dcterms:created xsi:type="dcterms:W3CDTF">2012-04-19T08:44:38Z</dcterms:created>
  <dcterms:modified xsi:type="dcterms:W3CDTF">2014-07-28T14:37:47Z</dcterms:modified>
</cp:coreProperties>
</file>